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0440988" cy="7561263"/>
  <p:notesSz cx="6797675" cy="9926638"/>
  <p:defaultTextStyle>
    <a:defPPr>
      <a:defRPr lang="es-ES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2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D4E77"/>
    <a:srgbClr val="29486D"/>
    <a:srgbClr val="0033CC"/>
    <a:srgbClr val="0000CC"/>
    <a:srgbClr val="FFFFFF"/>
    <a:srgbClr val="001D58"/>
    <a:srgbClr val="EDE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18" autoAdjust="0"/>
    <p:restoredTop sz="94660"/>
  </p:normalViewPr>
  <p:slideViewPr>
    <p:cSldViewPr>
      <p:cViewPr>
        <p:scale>
          <a:sx n="95" d="100"/>
          <a:sy n="95" d="100"/>
        </p:scale>
        <p:origin x="-648" y="-150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212E-3FD1-418B-96D0-A53C39D44A3E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D568B-294A-4395-9FC4-0859FF1B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031" r="16120"/>
          <a:stretch/>
        </p:blipFill>
        <p:spPr>
          <a:xfrm>
            <a:off x="5217239" y="-35793"/>
            <a:ext cx="5220494" cy="6262388"/>
          </a:xfrm>
          <a:prstGeom prst="rect">
            <a:avLst/>
          </a:prstGeom>
        </p:spPr>
      </p:pic>
      <p:sp>
        <p:nvSpPr>
          <p:cNvPr id="7" name="6 Forma libre"/>
          <p:cNvSpPr/>
          <p:nvPr/>
        </p:nvSpPr>
        <p:spPr>
          <a:xfrm>
            <a:off x="4428406" y="5706515"/>
            <a:ext cx="12745416" cy="3510508"/>
          </a:xfrm>
          <a:custGeom>
            <a:avLst/>
            <a:gdLst>
              <a:gd name="connsiteX0" fmla="*/ 7926434 w 12745416"/>
              <a:gd name="connsiteY0" fmla="*/ 3155799 h 3204144"/>
              <a:gd name="connsiteX1" fmla="*/ 5413815 w 12745416"/>
              <a:gd name="connsiteY1" fmla="*/ 3185904 h 3204144"/>
              <a:gd name="connsiteX2" fmla="*/ 2382598 w 12745416"/>
              <a:gd name="connsiteY2" fmla="*/ 352900 h 3204144"/>
              <a:gd name="connsiteX3" fmla="*/ 6472802 w 12745416"/>
              <a:gd name="connsiteY3" fmla="*/ 197 h 3204144"/>
              <a:gd name="connsiteX4" fmla="*/ 7926434 w 12745416"/>
              <a:gd name="connsiteY4" fmla="*/ 3155799 h 32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5416" h="3204144">
                <a:moveTo>
                  <a:pt x="7926434" y="3155799"/>
                </a:moveTo>
                <a:cubicBezTo>
                  <a:pt x="7105170" y="3207703"/>
                  <a:pt x="6250992" y="3217937"/>
                  <a:pt x="5413815" y="3185904"/>
                </a:cubicBezTo>
                <a:cubicBezTo>
                  <a:pt x="-71673" y="2976014"/>
                  <a:pt x="-1943820" y="1226288"/>
                  <a:pt x="2382598" y="352900"/>
                </a:cubicBezTo>
                <a:cubicBezTo>
                  <a:pt x="3540820" y="119086"/>
                  <a:pt x="4987557" y="-5668"/>
                  <a:pt x="6472802" y="197"/>
                </a:cubicBezTo>
                <a:lnTo>
                  <a:pt x="7926434" y="31557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809409" y="5083699"/>
            <a:ext cx="1379637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rgbClr val="001D58"/>
                </a:solidFill>
                <a:cs typeface="Arial" pitchFamily="34" charset="0"/>
              </a:rPr>
              <a:t>Localización: </a:t>
            </a:r>
          </a:p>
          <a:p>
            <a:r>
              <a:rPr lang="es-ES" sz="800" b="1" dirty="0" smtClean="0">
                <a:solidFill>
                  <a:srgbClr val="001D58"/>
                </a:solidFill>
                <a:cs typeface="Arial" pitchFamily="34" charset="0"/>
              </a:rPr>
              <a:t>HM </a:t>
            </a:r>
            <a:r>
              <a:rPr lang="es-ES" sz="800" b="1" dirty="0" err="1" smtClean="0">
                <a:solidFill>
                  <a:srgbClr val="001D58"/>
                </a:solidFill>
                <a:cs typeface="Arial" pitchFamily="34" charset="0"/>
              </a:rPr>
              <a:t>Sanchinarro</a:t>
            </a:r>
            <a:endParaRPr lang="es-ES" sz="800" b="1" dirty="0" smtClean="0">
              <a:solidFill>
                <a:srgbClr val="001D58"/>
              </a:solidFill>
              <a:cs typeface="Arial" pitchFamily="34" charset="0"/>
            </a:endParaRPr>
          </a:p>
          <a:p>
            <a:r>
              <a:rPr lang="es-ES" sz="800" b="1" dirty="0" smtClean="0">
                <a:solidFill>
                  <a:srgbClr val="001D58"/>
                </a:solidFill>
                <a:cs typeface="Arial" pitchFamily="34" charset="0"/>
              </a:rPr>
              <a:t>Auditorio Reina Sofía</a:t>
            </a:r>
          </a:p>
          <a:p>
            <a:r>
              <a:rPr lang="es-ES" sz="800" b="1" dirty="0" smtClean="0">
                <a:solidFill>
                  <a:srgbClr val="001D58"/>
                </a:solidFill>
                <a:cs typeface="Arial" pitchFamily="34" charset="0"/>
              </a:rPr>
              <a:t>C/ Oña, 10 – 28050 Madrid</a:t>
            </a:r>
            <a:endParaRPr lang="es-ES" sz="800" b="1" dirty="0">
              <a:solidFill>
                <a:srgbClr val="001D58"/>
              </a:solidFill>
              <a:cs typeface="Arial" pitchFamily="34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6849596" y="1978034"/>
            <a:ext cx="1998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23 de abril de 2015</a:t>
            </a:r>
          </a:p>
        </p:txBody>
      </p:sp>
      <p:sp>
        <p:nvSpPr>
          <p:cNvPr id="46" name="9 CuadroTexto"/>
          <p:cNvSpPr txBox="1"/>
          <p:nvPr/>
        </p:nvSpPr>
        <p:spPr>
          <a:xfrm>
            <a:off x="5649426" y="493265"/>
            <a:ext cx="4398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dirty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Goudita Sans SF" pitchFamily="2" charset="0"/>
              </a:rPr>
              <a:t>II </a:t>
            </a:r>
            <a:r>
              <a:rPr lang="pt-BR" sz="36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Goudita Sans SF" pitchFamily="2" charset="0"/>
              </a:rPr>
              <a:t>Jornada Formativa </a:t>
            </a:r>
          </a:p>
          <a:p>
            <a:pPr algn="ctr">
              <a:defRPr/>
            </a:pPr>
            <a:r>
              <a:rPr lang="pt-BR" sz="36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Goudita Sans SF" pitchFamily="2" charset="0"/>
              </a:rPr>
              <a:t>en Bioética</a:t>
            </a:r>
            <a:endParaRPr lang="es-ES" sz="3600" dirty="0">
              <a:ln>
                <a:solidFill>
                  <a:srgbClr val="000099"/>
                </a:solidFill>
              </a:ln>
              <a:solidFill>
                <a:srgbClr val="002060"/>
              </a:solidFill>
              <a:latin typeface="Goudita Sans SF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04" y="6578092"/>
            <a:ext cx="2052142" cy="802939"/>
          </a:xfrm>
          <a:prstGeom prst="rect">
            <a:avLst/>
          </a:prstGeom>
        </p:spPr>
      </p:pic>
      <p:sp>
        <p:nvSpPr>
          <p:cNvPr id="34" name="35 CuadroTexto"/>
          <p:cNvSpPr txBox="1"/>
          <p:nvPr/>
        </p:nvSpPr>
        <p:spPr>
          <a:xfrm>
            <a:off x="1758594" y="178945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PROGRAMA</a:t>
            </a:r>
          </a:p>
        </p:txBody>
      </p:sp>
      <p:sp>
        <p:nvSpPr>
          <p:cNvPr id="18" name="31 Rectángulo"/>
          <p:cNvSpPr/>
          <p:nvPr/>
        </p:nvSpPr>
        <p:spPr>
          <a:xfrm>
            <a:off x="174004" y="7007556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29486D"/>
                </a:solidFill>
                <a:latin typeface="Arial "/>
              </a:rPr>
              <a:t>www.hmhospitales.com</a:t>
            </a:r>
          </a:p>
        </p:txBody>
      </p:sp>
      <p:grpSp>
        <p:nvGrpSpPr>
          <p:cNvPr id="19" name="15 Grupo"/>
          <p:cNvGrpSpPr/>
          <p:nvPr/>
        </p:nvGrpSpPr>
        <p:grpSpPr>
          <a:xfrm>
            <a:off x="367247" y="632047"/>
            <a:ext cx="4446365" cy="308991"/>
            <a:chOff x="503970" y="2346151"/>
            <a:chExt cx="5241807" cy="308991"/>
          </a:xfrm>
        </p:grpSpPr>
        <p:sp>
          <p:nvSpPr>
            <p:cNvPr id="20" name="52 Rectángulo redondeado"/>
            <p:cNvSpPr/>
            <p:nvPr/>
          </p:nvSpPr>
          <p:spPr>
            <a:xfrm>
              <a:off x="503970" y="2346151"/>
              <a:ext cx="5241807" cy="308991"/>
            </a:xfrm>
            <a:prstGeom prst="roundRect">
              <a:avLst>
                <a:gd name="adj" fmla="val 965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smtClean="0"/>
                <a:t>       </a:t>
              </a:r>
              <a:r>
                <a:rPr lang="es-ES" sz="1600" dirty="0" smtClean="0"/>
                <a:t>Jueves, 23 de abril</a:t>
              </a:r>
              <a:endParaRPr lang="es-ES" sz="1600" dirty="0"/>
            </a:p>
          </p:txBody>
        </p:sp>
        <p:sp>
          <p:nvSpPr>
            <p:cNvPr id="21" name="53 Triángulo isósceles"/>
            <p:cNvSpPr/>
            <p:nvPr/>
          </p:nvSpPr>
          <p:spPr>
            <a:xfrm rot="10800000">
              <a:off x="683616" y="2346151"/>
              <a:ext cx="239895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26 Rectángulo"/>
          <p:cNvSpPr/>
          <p:nvPr/>
        </p:nvSpPr>
        <p:spPr>
          <a:xfrm>
            <a:off x="286173" y="840635"/>
            <a:ext cx="4608512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950" b="1" dirty="0">
              <a:solidFill>
                <a:srgbClr val="29486D"/>
              </a:solidFill>
              <a:cs typeface="Arial" pitchFamily="34" charset="0"/>
            </a:endParaRPr>
          </a:p>
          <a:p>
            <a:pPr algn="just"/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15.30h. -  Entrega de documentación.</a:t>
            </a:r>
          </a:p>
          <a:p>
            <a:pPr algn="just"/>
            <a:endParaRPr lang="es-ES" sz="1100" b="1" dirty="0" smtClean="0">
              <a:solidFill>
                <a:srgbClr val="29486D"/>
              </a:solidFill>
              <a:cs typeface="Arial" pitchFamily="34" charset="0"/>
            </a:endParaRPr>
          </a:p>
          <a:p>
            <a:pPr algn="just"/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15.30h. </a:t>
            </a:r>
            <a:r>
              <a:rPr lang="es-ES" sz="1100" b="1" dirty="0">
                <a:solidFill>
                  <a:srgbClr val="29486D"/>
                </a:solidFill>
                <a:cs typeface="Arial" pitchFamily="34" charset="0"/>
              </a:rPr>
              <a:t>– Bienvenida. </a:t>
            </a:r>
            <a:endParaRPr lang="es-ES" sz="1100" b="1" dirty="0" smtClean="0">
              <a:solidFill>
                <a:srgbClr val="29486D"/>
              </a:solidFill>
              <a:cs typeface="Arial" pitchFamily="34" charset="0"/>
            </a:endParaRPr>
          </a:p>
          <a:p>
            <a:pPr algn="just"/>
            <a:r>
              <a:rPr lang="es-ES" sz="950" b="1" dirty="0">
                <a:cs typeface="Arial" pitchFamily="34" charset="0"/>
              </a:rPr>
              <a:t>Dr. </a:t>
            </a:r>
            <a:r>
              <a:rPr lang="es-ES" sz="950" b="1" dirty="0" smtClean="0">
                <a:cs typeface="Arial" pitchFamily="34" charset="0"/>
              </a:rPr>
              <a:t>Juan </a:t>
            </a:r>
            <a:r>
              <a:rPr lang="es-ES" sz="950" b="1" dirty="0">
                <a:cs typeface="Arial" pitchFamily="34" charset="0"/>
              </a:rPr>
              <a:t>Abarca </a:t>
            </a:r>
            <a:r>
              <a:rPr lang="es-ES" sz="950" b="1" dirty="0" err="1">
                <a:cs typeface="Arial" pitchFamily="34" charset="0"/>
              </a:rPr>
              <a:t>Cidón</a:t>
            </a:r>
            <a:r>
              <a:rPr lang="es-ES" sz="950" b="1" dirty="0">
                <a:cs typeface="Arial" pitchFamily="34" charset="0"/>
              </a:rPr>
              <a:t>. </a:t>
            </a:r>
            <a:r>
              <a:rPr lang="es-ES" sz="950" dirty="0">
                <a:cs typeface="Arial" pitchFamily="34" charset="0"/>
              </a:rPr>
              <a:t>Director General  de HM Hospitales. </a:t>
            </a:r>
          </a:p>
          <a:p>
            <a:pPr algn="just"/>
            <a:endParaRPr lang="es-ES" sz="950" b="1" dirty="0" smtClean="0">
              <a:solidFill>
                <a:srgbClr val="29486D"/>
              </a:solidFill>
              <a:cs typeface="Arial" pitchFamily="34" charset="0"/>
            </a:endParaRPr>
          </a:p>
          <a:p>
            <a:pPr algn="just"/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15.40h</a:t>
            </a:r>
            <a:r>
              <a:rPr lang="es-ES" sz="1100" b="1" dirty="0">
                <a:solidFill>
                  <a:srgbClr val="29486D"/>
                </a:solidFill>
                <a:cs typeface="Arial" pitchFamily="34" charset="0"/>
              </a:rPr>
              <a:t>.  Conferencia inaugural. </a:t>
            </a:r>
          </a:p>
          <a:p>
            <a:pPr algn="just"/>
            <a:r>
              <a:rPr lang="es-ES" sz="1100" b="1" dirty="0">
                <a:solidFill>
                  <a:srgbClr val="29486D"/>
                </a:solidFill>
                <a:cs typeface="Arial" pitchFamily="34" charset="0"/>
              </a:rPr>
              <a:t>El derecho a la defensa del interés superior del menor. Casos prácticos.</a:t>
            </a:r>
          </a:p>
          <a:p>
            <a:pPr algn="just"/>
            <a:r>
              <a:rPr lang="es-ES" sz="950" b="1" dirty="0">
                <a:cs typeface="Arial" pitchFamily="34" charset="0"/>
              </a:rPr>
              <a:t>D. Ricardo de Lorenzo y Montero. </a:t>
            </a:r>
            <a:r>
              <a:rPr lang="es-ES" sz="950" dirty="0">
                <a:cs typeface="Arial" pitchFamily="34" charset="0"/>
              </a:rPr>
              <a:t>Abogado. Socio Director del Bufete De Lorenzo Abogados. Presidente de la Asociación Española de Derecho Sanitario. Director del Máster Universitario de Derecho Sanitario de la Universidad CEU San Pablo.</a:t>
            </a:r>
          </a:p>
          <a:p>
            <a:pPr algn="just"/>
            <a:endParaRPr lang="es-ES" sz="950" b="1" i="1" dirty="0" smtClean="0">
              <a:cs typeface="Arial" pitchFamily="34" charset="0"/>
            </a:endParaRPr>
          </a:p>
          <a:p>
            <a:pPr algn="just"/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16.20h</a:t>
            </a:r>
            <a:r>
              <a:rPr lang="es-ES" sz="1100" b="1" dirty="0">
                <a:solidFill>
                  <a:srgbClr val="29486D"/>
                </a:solidFill>
                <a:cs typeface="Arial" pitchFamily="34" charset="0"/>
              </a:rPr>
              <a:t>. El niño frente a la enfermedad oncológica grave. Conflictos éticos y soluciones.</a:t>
            </a:r>
          </a:p>
          <a:p>
            <a:r>
              <a:rPr lang="es-ES" sz="950" b="1" dirty="0">
                <a:cs typeface="Arial" pitchFamily="34" charset="0"/>
              </a:rPr>
              <a:t>Dra. Blanca López Ibor. </a:t>
            </a:r>
            <a:r>
              <a:rPr lang="es-ES" sz="950" dirty="0" smtClean="0">
                <a:cs typeface="Arial" pitchFamily="34" charset="0"/>
              </a:rPr>
              <a:t>Pediatra</a:t>
            </a:r>
            <a:r>
              <a:rPr lang="es-ES" sz="950" dirty="0">
                <a:cs typeface="Arial" pitchFamily="34" charset="0"/>
              </a:rPr>
              <a:t>. Coordinador de la Unidad de </a:t>
            </a:r>
            <a:r>
              <a:rPr lang="es-ES" sz="950" dirty="0" err="1">
                <a:cs typeface="Arial" pitchFamily="34" charset="0"/>
              </a:rPr>
              <a:t>Hematoncología</a:t>
            </a:r>
            <a:r>
              <a:rPr lang="es-ES" sz="950" dirty="0">
                <a:cs typeface="Arial" pitchFamily="34" charset="0"/>
              </a:rPr>
              <a:t>  </a:t>
            </a:r>
            <a:r>
              <a:rPr lang="es-ES" sz="950" dirty="0" smtClean="0">
                <a:cs typeface="Arial" pitchFamily="34" charset="0"/>
              </a:rPr>
              <a:t>pediátrica de </a:t>
            </a:r>
            <a:r>
              <a:rPr lang="es-ES" sz="950" dirty="0">
                <a:cs typeface="Arial" pitchFamily="34" charset="0"/>
              </a:rPr>
              <a:t>HM Hospitales.</a:t>
            </a:r>
          </a:p>
          <a:p>
            <a:pPr marL="180975" algn="just"/>
            <a:endParaRPr lang="es-ES" sz="950" dirty="0">
              <a:cs typeface="Arial" pitchFamily="34" charset="0"/>
            </a:endParaRPr>
          </a:p>
          <a:p>
            <a:r>
              <a:rPr lang="es-ES" sz="1100" b="1" dirty="0">
                <a:solidFill>
                  <a:srgbClr val="29486D"/>
                </a:solidFill>
                <a:cs typeface="Arial" pitchFamily="34" charset="0"/>
              </a:rPr>
              <a:t>16.50h.  Ética en Investigación clínica. La valoración del riesgo.</a:t>
            </a:r>
          </a:p>
          <a:p>
            <a:r>
              <a:rPr lang="es-ES" sz="950" b="1" dirty="0">
                <a:cs typeface="Arial" pitchFamily="34" charset="0"/>
              </a:rPr>
              <a:t>Dra. Inés </a:t>
            </a:r>
            <a:r>
              <a:rPr lang="es-ES" sz="950" b="1" dirty="0" err="1">
                <a:cs typeface="Arial" pitchFamily="34" charset="0"/>
              </a:rPr>
              <a:t>Galende</a:t>
            </a:r>
            <a:r>
              <a:rPr lang="es-ES" sz="950" b="1" dirty="0">
                <a:cs typeface="Arial" pitchFamily="34" charset="0"/>
              </a:rPr>
              <a:t>. </a:t>
            </a:r>
            <a:r>
              <a:rPr lang="es-ES" sz="950" dirty="0" smtClean="0">
                <a:cs typeface="Arial" pitchFamily="34" charset="0"/>
              </a:rPr>
              <a:t>PhD </a:t>
            </a:r>
            <a:r>
              <a:rPr lang="es-ES" sz="950" dirty="0">
                <a:cs typeface="Arial" pitchFamily="34" charset="0"/>
              </a:rPr>
              <a:t>en  Farmacología clínica. Magíster en Bioética - UCM.  Jefe de Servicio Área de Investigación y estudios sanitarios Agencia Laín </a:t>
            </a:r>
            <a:r>
              <a:rPr lang="es-ES" sz="950" dirty="0" err="1">
                <a:cs typeface="Arial" pitchFamily="34" charset="0"/>
              </a:rPr>
              <a:t>Entralgo</a:t>
            </a:r>
            <a:r>
              <a:rPr lang="es-ES" sz="950" dirty="0">
                <a:cs typeface="Arial" pitchFamily="34" charset="0"/>
              </a:rPr>
              <a:t>. </a:t>
            </a:r>
          </a:p>
          <a:p>
            <a:endParaRPr lang="es-ES" sz="950" dirty="0" smtClean="0">
              <a:cs typeface="Arial" pitchFamily="34" charset="0"/>
            </a:endParaRPr>
          </a:p>
          <a:p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17.30h. </a:t>
            </a:r>
            <a:r>
              <a:rPr lang="es-ES" sz="1100" b="1" dirty="0">
                <a:solidFill>
                  <a:srgbClr val="29486D"/>
                </a:solidFill>
                <a:cs typeface="Arial" pitchFamily="34" charset="0"/>
              </a:rPr>
              <a:t>-  </a:t>
            </a:r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DESCANSO. CAFÉ</a:t>
            </a:r>
          </a:p>
          <a:p>
            <a:endParaRPr lang="es-ES" sz="950" b="1" dirty="0">
              <a:solidFill>
                <a:srgbClr val="29486D"/>
              </a:solidFill>
              <a:cs typeface="Arial" pitchFamily="34" charset="0"/>
            </a:endParaRPr>
          </a:p>
          <a:p>
            <a:r>
              <a:rPr lang="es-ES" sz="1100" b="1" dirty="0">
                <a:solidFill>
                  <a:srgbClr val="29486D"/>
                </a:solidFill>
                <a:cs typeface="Arial" pitchFamily="34" charset="0"/>
              </a:rPr>
              <a:t>17:45h.  El derecho a la identidad genética. </a:t>
            </a:r>
          </a:p>
          <a:p>
            <a:r>
              <a:rPr lang="es-ES" sz="950" b="1" dirty="0">
                <a:cs typeface="Arial" pitchFamily="34" charset="0"/>
              </a:rPr>
              <a:t>Profesor </a:t>
            </a:r>
            <a:r>
              <a:rPr lang="es-ES" sz="950" b="1" dirty="0" smtClean="0">
                <a:cs typeface="Arial" pitchFamily="34" charset="0"/>
              </a:rPr>
              <a:t>Íñigo </a:t>
            </a:r>
            <a:r>
              <a:rPr lang="es-ES" sz="950" b="1" dirty="0">
                <a:cs typeface="Arial" pitchFamily="34" charset="0"/>
              </a:rPr>
              <a:t>de Miguel </a:t>
            </a:r>
            <a:r>
              <a:rPr lang="es-ES" sz="950" b="1" dirty="0" err="1">
                <a:cs typeface="Arial" pitchFamily="34" charset="0"/>
              </a:rPr>
              <a:t>Beriain</a:t>
            </a:r>
            <a:r>
              <a:rPr lang="es-ES" sz="950" b="1" dirty="0">
                <a:cs typeface="Arial" pitchFamily="34" charset="0"/>
              </a:rPr>
              <a:t>. </a:t>
            </a:r>
            <a:r>
              <a:rPr lang="es-ES" sz="950" dirty="0">
                <a:cs typeface="Arial" pitchFamily="34" charset="0"/>
              </a:rPr>
              <a:t>Investigador Postdoctoral de la UPV/EHU en la Cátedra Interuniversitaria de Derecho y Genoma Humano. Vocal de la Asociación Española de Derecho </a:t>
            </a:r>
            <a:r>
              <a:rPr lang="es-ES" sz="950" dirty="0" smtClean="0">
                <a:cs typeface="Arial" pitchFamily="34" charset="0"/>
              </a:rPr>
              <a:t>Sanitario.</a:t>
            </a:r>
          </a:p>
          <a:p>
            <a:endParaRPr lang="es-ES" sz="950" b="1" dirty="0">
              <a:cs typeface="Arial" pitchFamily="34" charset="0"/>
            </a:endParaRPr>
          </a:p>
          <a:p>
            <a:r>
              <a:rPr lang="es-ES_tradnl" sz="1100" b="1" dirty="0">
                <a:solidFill>
                  <a:srgbClr val="29486D"/>
                </a:solidFill>
                <a:cs typeface="Arial" pitchFamily="34" charset="0"/>
              </a:rPr>
              <a:t>18.30h.  Determinación biológica de la conducta. Posibles conflictos éticos. </a:t>
            </a:r>
          </a:p>
          <a:p>
            <a:r>
              <a:rPr lang="es-ES_tradnl" sz="950" b="1" dirty="0">
                <a:cs typeface="Arial" pitchFamily="34" charset="0"/>
              </a:rPr>
              <a:t>Dr. </a:t>
            </a:r>
            <a:r>
              <a:rPr lang="es-ES_tradnl" sz="950" b="1" dirty="0" smtClean="0">
                <a:cs typeface="Arial" pitchFamily="34" charset="0"/>
              </a:rPr>
              <a:t>José </a:t>
            </a:r>
            <a:r>
              <a:rPr lang="es-ES_tradnl" sz="950" b="1" dirty="0">
                <a:cs typeface="Arial" pitchFamily="34" charset="0"/>
              </a:rPr>
              <a:t>Ignacio Obeso. </a:t>
            </a:r>
            <a:r>
              <a:rPr lang="es-ES_tradnl" sz="950" dirty="0" smtClean="0">
                <a:cs typeface="Arial" pitchFamily="34" charset="0"/>
              </a:rPr>
              <a:t>Neurólogo</a:t>
            </a:r>
            <a:r>
              <a:rPr lang="es-ES_tradnl" sz="950" dirty="0">
                <a:cs typeface="Arial" pitchFamily="34" charset="0"/>
              </a:rPr>
              <a:t>. Jefe del Centro Integral de </a:t>
            </a:r>
            <a:r>
              <a:rPr lang="es-ES_tradnl" sz="950" dirty="0" smtClean="0">
                <a:cs typeface="Arial" pitchFamily="34" charset="0"/>
              </a:rPr>
              <a:t>Neurociencias A.C. HM CINAC.</a:t>
            </a:r>
          </a:p>
          <a:p>
            <a:endParaRPr lang="es-ES_tradnl" sz="950" b="1" dirty="0">
              <a:cs typeface="Arial" pitchFamily="34" charset="0"/>
            </a:endParaRPr>
          </a:p>
          <a:p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19.15h</a:t>
            </a:r>
            <a:r>
              <a:rPr lang="es-ES" sz="1100" b="1" dirty="0">
                <a:solidFill>
                  <a:srgbClr val="29486D"/>
                </a:solidFill>
                <a:cs typeface="Arial" pitchFamily="34" charset="0"/>
              </a:rPr>
              <a:t>. -  </a:t>
            </a:r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MESA REDONDA</a:t>
            </a:r>
          </a:p>
          <a:p>
            <a:endParaRPr lang="es-ES" sz="1100" b="1" dirty="0">
              <a:solidFill>
                <a:srgbClr val="29486D"/>
              </a:solidFill>
              <a:cs typeface="Arial" pitchFamily="34" charset="0"/>
            </a:endParaRPr>
          </a:p>
          <a:p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19.40h</a:t>
            </a:r>
            <a:r>
              <a:rPr lang="es-ES" sz="1100" b="1" dirty="0">
                <a:solidFill>
                  <a:srgbClr val="29486D"/>
                </a:solidFill>
                <a:cs typeface="Arial" pitchFamily="34" charset="0"/>
              </a:rPr>
              <a:t>. -  </a:t>
            </a:r>
            <a:r>
              <a:rPr lang="es-ES" sz="1100" b="1" dirty="0" smtClean="0">
                <a:solidFill>
                  <a:srgbClr val="29486D"/>
                </a:solidFill>
                <a:cs typeface="Arial" pitchFamily="34" charset="0"/>
              </a:rPr>
              <a:t>CLAUSURA JORNADA</a:t>
            </a:r>
            <a:endParaRPr lang="es-ES" sz="950" b="1" dirty="0">
              <a:cs typeface="Arial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09" y="6683832"/>
            <a:ext cx="1313545" cy="554004"/>
          </a:xfrm>
          <a:prstGeom prst="rect">
            <a:avLst/>
          </a:prstGeom>
        </p:spPr>
      </p:pic>
      <p:sp>
        <p:nvSpPr>
          <p:cNvPr id="24" name="33 CuadroTexto"/>
          <p:cNvSpPr txBox="1"/>
          <p:nvPr/>
        </p:nvSpPr>
        <p:spPr>
          <a:xfrm>
            <a:off x="3636859" y="7176040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Somos I+D+T</a:t>
            </a:r>
            <a:endParaRPr lang="es-ES" sz="12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55 Rectángulo"/>
          <p:cNvSpPr/>
          <p:nvPr/>
        </p:nvSpPr>
        <p:spPr>
          <a:xfrm>
            <a:off x="5555024" y="5083699"/>
            <a:ext cx="153767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rgbClr val="001D58"/>
                </a:solidFill>
                <a:cs typeface="Arial" pitchFamily="34" charset="0"/>
              </a:rPr>
              <a:t>Coordinador de la Jornada: </a:t>
            </a:r>
            <a:endParaRPr lang="es-ES" sz="800" dirty="0">
              <a:solidFill>
                <a:srgbClr val="001D58"/>
              </a:solidFill>
              <a:cs typeface="Arial" pitchFamily="34" charset="0"/>
            </a:endParaRPr>
          </a:p>
          <a:p>
            <a:r>
              <a:rPr lang="es-ES" sz="800" b="1" dirty="0" smtClean="0">
                <a:solidFill>
                  <a:srgbClr val="001D58"/>
                </a:solidFill>
                <a:cs typeface="Arial" pitchFamily="34" charset="0"/>
              </a:rPr>
              <a:t>Dr. </a:t>
            </a:r>
            <a:r>
              <a:rPr lang="es-ES" sz="800" b="1" dirty="0">
                <a:solidFill>
                  <a:srgbClr val="001D58"/>
                </a:solidFill>
                <a:cs typeface="Arial" pitchFamily="34" charset="0"/>
              </a:rPr>
              <a:t>D. Julio Villanueva</a:t>
            </a:r>
          </a:p>
          <a:p>
            <a:r>
              <a:rPr lang="es-ES" sz="800" b="1" dirty="0">
                <a:solidFill>
                  <a:srgbClr val="001D58"/>
                </a:solidFill>
                <a:cs typeface="Arial" pitchFamily="34" charset="0"/>
              </a:rPr>
              <a:t>Director médico adjunto  </a:t>
            </a:r>
            <a:endParaRPr lang="es-ES" sz="800" b="1" dirty="0" smtClean="0">
              <a:solidFill>
                <a:srgbClr val="001D58"/>
              </a:solidFill>
              <a:cs typeface="Arial" pitchFamily="34" charset="0"/>
            </a:endParaRPr>
          </a:p>
          <a:p>
            <a:r>
              <a:rPr lang="es-ES" sz="800" b="1" dirty="0" smtClean="0">
                <a:solidFill>
                  <a:srgbClr val="001D58"/>
                </a:solidFill>
                <a:cs typeface="Arial" pitchFamily="34" charset="0"/>
              </a:rPr>
              <a:t>HM </a:t>
            </a:r>
            <a:r>
              <a:rPr lang="es-ES" sz="800" b="1" dirty="0" err="1">
                <a:solidFill>
                  <a:srgbClr val="001D58"/>
                </a:solidFill>
                <a:cs typeface="Arial" pitchFamily="34" charset="0"/>
              </a:rPr>
              <a:t>Sanchinarro</a:t>
            </a:r>
            <a:endParaRPr lang="es-ES" sz="800" b="1" dirty="0">
              <a:solidFill>
                <a:srgbClr val="001D58"/>
              </a:solidFill>
              <a:cs typeface="Arial" pitchFamily="34" charset="0"/>
            </a:endParaRPr>
          </a:p>
          <a:p>
            <a:r>
              <a:rPr lang="es-ES" sz="800" b="1" dirty="0" smtClean="0">
                <a:solidFill>
                  <a:srgbClr val="001D58"/>
                </a:solidFill>
                <a:cs typeface="Arial" pitchFamily="34" charset="0"/>
              </a:rPr>
              <a:t>jvillanueva@hmhospitales.com</a:t>
            </a:r>
            <a:endParaRPr lang="es-ES" sz="800" b="1" dirty="0">
              <a:solidFill>
                <a:srgbClr val="001D5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298</Words>
  <Application>Microsoft Office PowerPoint</Application>
  <PresentationFormat>Personalizado</PresentationFormat>
  <Paragraphs>43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jmgc</dc:creator>
  <cp:lastModifiedBy>Bonezzi Perez Adriana</cp:lastModifiedBy>
  <cp:revision>141</cp:revision>
  <cp:lastPrinted>2015-04-01T11:31:19Z</cp:lastPrinted>
  <dcterms:created xsi:type="dcterms:W3CDTF">2014-07-07T07:51:48Z</dcterms:created>
  <dcterms:modified xsi:type="dcterms:W3CDTF">2015-04-09T08:14:13Z</dcterms:modified>
</cp:coreProperties>
</file>